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62" r:id="rId3"/>
    <p:sldId id="296" r:id="rId4"/>
    <p:sldId id="302" r:id="rId5"/>
    <p:sldId id="278" r:id="rId6"/>
    <p:sldId id="279" r:id="rId7"/>
    <p:sldId id="300" r:id="rId8"/>
    <p:sldId id="283" r:id="rId9"/>
    <p:sldId id="284" r:id="rId10"/>
    <p:sldId id="285" r:id="rId11"/>
    <p:sldId id="298" r:id="rId12"/>
    <p:sldId id="299" r:id="rId13"/>
    <p:sldId id="286" r:id="rId14"/>
    <p:sldId id="287" r:id="rId15"/>
    <p:sldId id="289" r:id="rId16"/>
    <p:sldId id="295" r:id="rId17"/>
    <p:sldId id="288" r:id="rId18"/>
    <p:sldId id="260" r:id="rId19"/>
    <p:sldId id="261" r:id="rId20"/>
    <p:sldId id="297" r:id="rId21"/>
    <p:sldId id="293" r:id="rId22"/>
    <p:sldId id="264" r:id="rId2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8663147687479014"/>
          <c:y val="3.9468963042698244E-2"/>
          <c:w val="0.47288775587124715"/>
          <c:h val="0.784231909116850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'[Диаграмма в Microsoft Word]Лист1'!$B$1</c:f>
              <c:strCache>
                <c:ptCount val="1"/>
                <c:pt idx="0">
                  <c:v>Работающие молодежь 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1"/>
              <c:layout>
                <c:manualLayout>
                  <c:x val="2.1758050478677109E-3"/>
                  <c:y val="2.8704700394689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1.7940437746680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Word]Лист1'!$A$2:$A$9</c:f>
              <c:strCache>
                <c:ptCount val="8"/>
                <c:pt idx="0">
                  <c:v> Министерство</c:v>
                </c:pt>
                <c:pt idx="1">
                  <c:v>ГУСЗН</c:v>
                </c:pt>
                <c:pt idx="2">
                  <c:v>АНО</c:v>
                </c:pt>
                <c:pt idx="3">
                  <c:v>КЦСОН</c:v>
                </c:pt>
                <c:pt idx="4">
                  <c:v>пансионаты</c:v>
                </c:pt>
                <c:pt idx="5">
                  <c:v>Реабилитационные центры</c:v>
                </c:pt>
                <c:pt idx="6">
                  <c:v>Соц.приюты, СРЦН, детские дома. дома ребенка</c:v>
                </c:pt>
                <c:pt idx="7">
                  <c:v>РЦСО, ГосЮрбюро</c:v>
                </c:pt>
              </c:strCache>
            </c:strRef>
          </c:cat>
          <c:val>
            <c:numRef>
              <c:f>'[Диаграмма в Microsoft Word]Лист1'!$B$2:$B$9</c:f>
              <c:numCache>
                <c:formatCode>General</c:formatCode>
                <c:ptCount val="8"/>
                <c:pt idx="0">
                  <c:v>57</c:v>
                </c:pt>
                <c:pt idx="1">
                  <c:v>273</c:v>
                </c:pt>
                <c:pt idx="2">
                  <c:v>623</c:v>
                </c:pt>
                <c:pt idx="3">
                  <c:v>315</c:v>
                </c:pt>
                <c:pt idx="4">
                  <c:v>554</c:v>
                </c:pt>
                <c:pt idx="5">
                  <c:v>42</c:v>
                </c:pt>
                <c:pt idx="6">
                  <c:v>215</c:v>
                </c:pt>
                <c:pt idx="7">
                  <c:v>26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Word]Лист1'!$C$1</c:f>
              <c:strCache>
                <c:ptCount val="1"/>
                <c:pt idx="0">
                  <c:v>Из них члены профсоюза</c:v>
                </c:pt>
              </c:strCache>
            </c:strRef>
          </c:tx>
          <c:spPr>
            <a:solidFill>
              <a:srgbClr val="8064A2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1.7940437746681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1.7940437746681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516100957354219E-3"/>
                  <c:y val="-2.152852529601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2.5116612845353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7.9778596812657918E-17"/>
                  <c:y val="-2.5116612845353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3516100957354219E-3"/>
                  <c:y val="-1.07642626480086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Word]Лист1'!$A$2:$A$9</c:f>
              <c:strCache>
                <c:ptCount val="8"/>
                <c:pt idx="0">
                  <c:v> Министерство</c:v>
                </c:pt>
                <c:pt idx="1">
                  <c:v>ГУСЗН</c:v>
                </c:pt>
                <c:pt idx="2">
                  <c:v>АНО</c:v>
                </c:pt>
                <c:pt idx="3">
                  <c:v>КЦСОН</c:v>
                </c:pt>
                <c:pt idx="4">
                  <c:v>пансионаты</c:v>
                </c:pt>
                <c:pt idx="5">
                  <c:v>Реабилитационные центры</c:v>
                </c:pt>
                <c:pt idx="6">
                  <c:v>Соц.приюты, СРЦН, детские дома. дома ребенка</c:v>
                </c:pt>
                <c:pt idx="7">
                  <c:v>РЦСО, ГосЮрбюро</c:v>
                </c:pt>
              </c:strCache>
            </c:strRef>
          </c:cat>
          <c:val>
            <c:numRef>
              <c:f>'[Диаграмма в Microsoft Word]Лист1'!$C$2:$C$9</c:f>
              <c:numCache>
                <c:formatCode>General</c:formatCode>
                <c:ptCount val="8"/>
                <c:pt idx="0">
                  <c:v>42</c:v>
                </c:pt>
                <c:pt idx="1">
                  <c:v>272</c:v>
                </c:pt>
                <c:pt idx="2">
                  <c:v>622</c:v>
                </c:pt>
                <c:pt idx="3">
                  <c:v>264</c:v>
                </c:pt>
                <c:pt idx="4">
                  <c:v>532</c:v>
                </c:pt>
                <c:pt idx="5">
                  <c:v>38</c:v>
                </c:pt>
                <c:pt idx="6">
                  <c:v>172</c:v>
                </c:pt>
                <c:pt idx="7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710848"/>
        <c:axId val="69840832"/>
      </c:barChart>
      <c:catAx>
        <c:axId val="117710848"/>
        <c:scaling>
          <c:orientation val="minMax"/>
        </c:scaling>
        <c:delete val="0"/>
        <c:axPos val="l"/>
        <c:majorTickMark val="out"/>
        <c:minorTickMark val="none"/>
        <c:tickLblPos val="nextTo"/>
        <c:crossAx val="69840832"/>
        <c:crosses val="autoZero"/>
        <c:auto val="1"/>
        <c:lblAlgn val="ctr"/>
        <c:lblOffset val="100"/>
        <c:noMultiLvlLbl val="0"/>
      </c:catAx>
      <c:valAx>
        <c:axId val="6984083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1771084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E2E58A-B5B2-4DF2-AEB2-E819B067CD4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506858-634E-4CC2-A181-0AD522BC1452}">
      <dgm:prSet phldrT="[Текст]"/>
      <dgm:spPr/>
      <dgm:t>
        <a:bodyPr/>
        <a:lstStyle/>
        <a:p>
          <a:pPr algn="ctr"/>
          <a:r>
            <a:rPr lang="ru-RU" dirty="0" smtClean="0"/>
            <a:t>Областной молодежный совет</a:t>
          </a:r>
        </a:p>
        <a:p>
          <a:pPr algn="ctr"/>
          <a:r>
            <a:rPr lang="ru-RU" dirty="0" smtClean="0"/>
            <a:t>(региональный уровень)</a:t>
          </a:r>
          <a:endParaRPr lang="ru-RU" dirty="0"/>
        </a:p>
      </dgm:t>
    </dgm:pt>
    <dgm:pt modelId="{3EFCAAD2-5041-4492-ADA4-D627A644C0D8}" type="parTrans" cxnId="{3B7CC4C5-B0BF-4EA5-9BE4-211ED68D00E4}">
      <dgm:prSet/>
      <dgm:spPr/>
      <dgm:t>
        <a:bodyPr/>
        <a:lstStyle/>
        <a:p>
          <a:endParaRPr lang="ru-RU"/>
        </a:p>
      </dgm:t>
    </dgm:pt>
    <dgm:pt modelId="{C39F2265-E177-4286-9F48-524FCCA32D61}" type="sibTrans" cxnId="{3B7CC4C5-B0BF-4EA5-9BE4-211ED68D00E4}">
      <dgm:prSet/>
      <dgm:spPr/>
      <dgm:t>
        <a:bodyPr/>
        <a:lstStyle/>
        <a:p>
          <a:endParaRPr lang="ru-RU"/>
        </a:p>
      </dgm:t>
    </dgm:pt>
    <dgm:pt modelId="{47100042-70DF-4ACE-ABBC-7850A12E8A8E}">
      <dgm:prSet phldrT="[Текст]"/>
      <dgm:spPr/>
      <dgm:t>
        <a:bodyPr/>
        <a:lstStyle/>
        <a:p>
          <a:pPr algn="ctr"/>
          <a:r>
            <a:rPr lang="ru-RU" dirty="0" smtClean="0"/>
            <a:t>Территориальный молодежный совет (округ)</a:t>
          </a:r>
          <a:endParaRPr lang="ru-RU" dirty="0"/>
        </a:p>
      </dgm:t>
    </dgm:pt>
    <dgm:pt modelId="{B2EDD394-D817-4953-8D22-961D9AF4DAA9}" type="parTrans" cxnId="{4FA589C0-1A7C-446E-A5C0-26BA65FDA6CD}">
      <dgm:prSet/>
      <dgm:spPr/>
      <dgm:t>
        <a:bodyPr/>
        <a:lstStyle/>
        <a:p>
          <a:endParaRPr lang="ru-RU"/>
        </a:p>
      </dgm:t>
    </dgm:pt>
    <dgm:pt modelId="{7AF2BE7F-D830-4118-A240-8EDE1EDFC2BD}" type="sibTrans" cxnId="{4FA589C0-1A7C-446E-A5C0-26BA65FDA6CD}">
      <dgm:prSet/>
      <dgm:spPr/>
      <dgm:t>
        <a:bodyPr/>
        <a:lstStyle/>
        <a:p>
          <a:endParaRPr lang="ru-RU"/>
        </a:p>
      </dgm:t>
    </dgm:pt>
    <dgm:pt modelId="{FA1E8DA9-661F-4C5F-BE5B-762AB8DEA394}">
      <dgm:prSet phldrT="[Текст]"/>
      <dgm:spPr/>
      <dgm:t>
        <a:bodyPr/>
        <a:lstStyle/>
        <a:p>
          <a:pPr algn="ctr"/>
          <a:r>
            <a:rPr lang="ru-RU" dirty="0" smtClean="0"/>
            <a:t>Молодежный совет</a:t>
          </a:r>
        </a:p>
        <a:p>
          <a:pPr algn="ctr"/>
          <a:r>
            <a:rPr lang="ru-RU" dirty="0" smtClean="0"/>
            <a:t> ППО (организация)</a:t>
          </a:r>
          <a:endParaRPr lang="ru-RU" dirty="0"/>
        </a:p>
      </dgm:t>
    </dgm:pt>
    <dgm:pt modelId="{800A1A33-3B4D-4771-BEF2-16D86D68B964}" type="parTrans" cxnId="{F7E07678-2A8C-4B72-BC6D-AC2F5B0D7EDC}">
      <dgm:prSet/>
      <dgm:spPr/>
      <dgm:t>
        <a:bodyPr/>
        <a:lstStyle/>
        <a:p>
          <a:endParaRPr lang="ru-RU"/>
        </a:p>
      </dgm:t>
    </dgm:pt>
    <dgm:pt modelId="{FE3CF8E9-9AB8-43CA-832E-55053FF4B692}" type="sibTrans" cxnId="{F7E07678-2A8C-4B72-BC6D-AC2F5B0D7EDC}">
      <dgm:prSet/>
      <dgm:spPr/>
      <dgm:t>
        <a:bodyPr/>
        <a:lstStyle/>
        <a:p>
          <a:endParaRPr lang="ru-RU"/>
        </a:p>
      </dgm:t>
    </dgm:pt>
    <dgm:pt modelId="{BDC72FD0-84EB-47B0-8905-226F1938AF2D}" type="pres">
      <dgm:prSet presAssocID="{BDE2E58A-B5B2-4DF2-AEB2-E819B067CD4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09E590-C916-406F-9F88-DD5254E1B0F4}" type="pres">
      <dgm:prSet presAssocID="{A3506858-634E-4CC2-A181-0AD522BC1452}" presName="comp" presStyleCnt="0"/>
      <dgm:spPr/>
    </dgm:pt>
    <dgm:pt modelId="{C7BFE555-2AE3-489E-88B5-8ECCAEFD63BC}" type="pres">
      <dgm:prSet presAssocID="{A3506858-634E-4CC2-A181-0AD522BC1452}" presName="box" presStyleLbl="node1" presStyleIdx="0" presStyleCnt="3"/>
      <dgm:spPr/>
      <dgm:t>
        <a:bodyPr/>
        <a:lstStyle/>
        <a:p>
          <a:endParaRPr lang="ru-RU"/>
        </a:p>
      </dgm:t>
    </dgm:pt>
    <dgm:pt modelId="{7DCF6802-620E-4788-8CB4-D6E0E6364348}" type="pres">
      <dgm:prSet presAssocID="{A3506858-634E-4CC2-A181-0AD522BC1452}" presName="img" presStyleLbl="fgImgPlace1" presStyleIdx="0" presStyleCnt="3" custLinFactNeighborX="785" custLinFactNeighborY="275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</dgm:spPr>
      <dgm:t>
        <a:bodyPr/>
        <a:lstStyle/>
        <a:p>
          <a:endParaRPr lang="ru-RU"/>
        </a:p>
      </dgm:t>
    </dgm:pt>
    <dgm:pt modelId="{07289124-DFA6-49F1-8A41-B8A09EC145BD}" type="pres">
      <dgm:prSet presAssocID="{A3506858-634E-4CC2-A181-0AD522BC145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FB195-B926-4C4F-B5EC-AD103EDE1E10}" type="pres">
      <dgm:prSet presAssocID="{C39F2265-E177-4286-9F48-524FCCA32D61}" presName="spacer" presStyleCnt="0"/>
      <dgm:spPr/>
    </dgm:pt>
    <dgm:pt modelId="{34800A06-B1A5-4A8F-A636-4615F3841AB8}" type="pres">
      <dgm:prSet presAssocID="{47100042-70DF-4ACE-ABBC-7850A12E8A8E}" presName="comp" presStyleCnt="0"/>
      <dgm:spPr/>
    </dgm:pt>
    <dgm:pt modelId="{79B3FDB7-E712-4DD9-B3F4-00B98DE03A56}" type="pres">
      <dgm:prSet presAssocID="{47100042-70DF-4ACE-ABBC-7850A12E8A8E}" presName="box" presStyleLbl="node1" presStyleIdx="1" presStyleCnt="3"/>
      <dgm:spPr/>
      <dgm:t>
        <a:bodyPr/>
        <a:lstStyle/>
        <a:p>
          <a:endParaRPr lang="ru-RU"/>
        </a:p>
      </dgm:t>
    </dgm:pt>
    <dgm:pt modelId="{A628869A-1F4F-4CD9-A1D4-51C051408A2A}" type="pres">
      <dgm:prSet presAssocID="{47100042-70DF-4ACE-ABBC-7850A12E8A8E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ru-RU"/>
        </a:p>
      </dgm:t>
    </dgm:pt>
    <dgm:pt modelId="{33532EA6-2859-4335-A012-0DA7D09D727F}" type="pres">
      <dgm:prSet presAssocID="{47100042-70DF-4ACE-ABBC-7850A12E8A8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682CDE-B058-42F6-99CC-1CD54FED21B6}" type="pres">
      <dgm:prSet presAssocID="{7AF2BE7F-D830-4118-A240-8EDE1EDFC2BD}" presName="spacer" presStyleCnt="0"/>
      <dgm:spPr/>
    </dgm:pt>
    <dgm:pt modelId="{45A3A719-E479-4697-A6BE-52924A008035}" type="pres">
      <dgm:prSet presAssocID="{FA1E8DA9-661F-4C5F-BE5B-762AB8DEA394}" presName="comp" presStyleCnt="0"/>
      <dgm:spPr/>
    </dgm:pt>
    <dgm:pt modelId="{54976D9A-6C80-4D8A-9222-7EC457B22945}" type="pres">
      <dgm:prSet presAssocID="{FA1E8DA9-661F-4C5F-BE5B-762AB8DEA394}" presName="box" presStyleLbl="node1" presStyleIdx="2" presStyleCnt="3"/>
      <dgm:spPr/>
      <dgm:t>
        <a:bodyPr/>
        <a:lstStyle/>
        <a:p>
          <a:endParaRPr lang="ru-RU"/>
        </a:p>
      </dgm:t>
    </dgm:pt>
    <dgm:pt modelId="{F1380219-23D9-4EE2-9C25-16D0EBFC3CEE}" type="pres">
      <dgm:prSet presAssocID="{FA1E8DA9-661F-4C5F-BE5B-762AB8DEA394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E46F8543-49EB-4E68-BA46-CEB2490409F4}" type="pres">
      <dgm:prSet presAssocID="{FA1E8DA9-661F-4C5F-BE5B-762AB8DEA39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7CC4C5-B0BF-4EA5-9BE4-211ED68D00E4}" srcId="{BDE2E58A-B5B2-4DF2-AEB2-E819B067CD4A}" destId="{A3506858-634E-4CC2-A181-0AD522BC1452}" srcOrd="0" destOrd="0" parTransId="{3EFCAAD2-5041-4492-ADA4-D627A644C0D8}" sibTransId="{C39F2265-E177-4286-9F48-524FCCA32D61}"/>
    <dgm:cxn modelId="{BF8C3EC4-9FBC-440F-B5A3-09DF5587CB66}" type="presOf" srcId="{BDE2E58A-B5B2-4DF2-AEB2-E819B067CD4A}" destId="{BDC72FD0-84EB-47B0-8905-226F1938AF2D}" srcOrd="0" destOrd="0" presId="urn:microsoft.com/office/officeart/2005/8/layout/vList4"/>
    <dgm:cxn modelId="{F7E07678-2A8C-4B72-BC6D-AC2F5B0D7EDC}" srcId="{BDE2E58A-B5B2-4DF2-AEB2-E819B067CD4A}" destId="{FA1E8DA9-661F-4C5F-BE5B-762AB8DEA394}" srcOrd="2" destOrd="0" parTransId="{800A1A33-3B4D-4771-BEF2-16D86D68B964}" sibTransId="{FE3CF8E9-9AB8-43CA-832E-55053FF4B692}"/>
    <dgm:cxn modelId="{9E36E942-C5A3-469B-A932-D876E35F056D}" type="presOf" srcId="{FA1E8DA9-661F-4C5F-BE5B-762AB8DEA394}" destId="{E46F8543-49EB-4E68-BA46-CEB2490409F4}" srcOrd="1" destOrd="0" presId="urn:microsoft.com/office/officeart/2005/8/layout/vList4"/>
    <dgm:cxn modelId="{7253EDD7-F477-453D-9808-C4C62CAA1994}" type="presOf" srcId="{A3506858-634E-4CC2-A181-0AD522BC1452}" destId="{07289124-DFA6-49F1-8A41-B8A09EC145BD}" srcOrd="1" destOrd="0" presId="urn:microsoft.com/office/officeart/2005/8/layout/vList4"/>
    <dgm:cxn modelId="{74FF1DA7-8704-43A0-9504-C826FB3CF983}" type="presOf" srcId="{47100042-70DF-4ACE-ABBC-7850A12E8A8E}" destId="{79B3FDB7-E712-4DD9-B3F4-00B98DE03A56}" srcOrd="0" destOrd="0" presId="urn:microsoft.com/office/officeart/2005/8/layout/vList4"/>
    <dgm:cxn modelId="{4FA589C0-1A7C-446E-A5C0-26BA65FDA6CD}" srcId="{BDE2E58A-B5B2-4DF2-AEB2-E819B067CD4A}" destId="{47100042-70DF-4ACE-ABBC-7850A12E8A8E}" srcOrd="1" destOrd="0" parTransId="{B2EDD394-D817-4953-8D22-961D9AF4DAA9}" sibTransId="{7AF2BE7F-D830-4118-A240-8EDE1EDFC2BD}"/>
    <dgm:cxn modelId="{2A70A958-B7E5-48BA-A387-3F7C690F5ADB}" type="presOf" srcId="{A3506858-634E-4CC2-A181-0AD522BC1452}" destId="{C7BFE555-2AE3-489E-88B5-8ECCAEFD63BC}" srcOrd="0" destOrd="0" presId="urn:microsoft.com/office/officeart/2005/8/layout/vList4"/>
    <dgm:cxn modelId="{3843FF7B-E13D-4B15-B904-4043E69AD96D}" type="presOf" srcId="{FA1E8DA9-661F-4C5F-BE5B-762AB8DEA394}" destId="{54976D9A-6C80-4D8A-9222-7EC457B22945}" srcOrd="0" destOrd="0" presId="urn:microsoft.com/office/officeart/2005/8/layout/vList4"/>
    <dgm:cxn modelId="{F3793132-2D1B-4279-B1A6-7DAEF2072E85}" type="presOf" srcId="{47100042-70DF-4ACE-ABBC-7850A12E8A8E}" destId="{33532EA6-2859-4335-A012-0DA7D09D727F}" srcOrd="1" destOrd="0" presId="urn:microsoft.com/office/officeart/2005/8/layout/vList4"/>
    <dgm:cxn modelId="{42CCE5B5-8460-4101-98D2-049F30E0D693}" type="presParOf" srcId="{BDC72FD0-84EB-47B0-8905-226F1938AF2D}" destId="{FB09E590-C916-406F-9F88-DD5254E1B0F4}" srcOrd="0" destOrd="0" presId="urn:microsoft.com/office/officeart/2005/8/layout/vList4"/>
    <dgm:cxn modelId="{B56BED2E-4B45-4384-AC73-86F284E35BC5}" type="presParOf" srcId="{FB09E590-C916-406F-9F88-DD5254E1B0F4}" destId="{C7BFE555-2AE3-489E-88B5-8ECCAEFD63BC}" srcOrd="0" destOrd="0" presId="urn:microsoft.com/office/officeart/2005/8/layout/vList4"/>
    <dgm:cxn modelId="{22E469CB-AA50-461E-A374-7823AA464109}" type="presParOf" srcId="{FB09E590-C916-406F-9F88-DD5254E1B0F4}" destId="{7DCF6802-620E-4788-8CB4-D6E0E6364348}" srcOrd="1" destOrd="0" presId="urn:microsoft.com/office/officeart/2005/8/layout/vList4"/>
    <dgm:cxn modelId="{91E5EAF9-7539-4F46-87E7-8E2ED0FA62EC}" type="presParOf" srcId="{FB09E590-C916-406F-9F88-DD5254E1B0F4}" destId="{07289124-DFA6-49F1-8A41-B8A09EC145BD}" srcOrd="2" destOrd="0" presId="urn:microsoft.com/office/officeart/2005/8/layout/vList4"/>
    <dgm:cxn modelId="{ED1BF6A2-92BE-47AD-B378-674968568207}" type="presParOf" srcId="{BDC72FD0-84EB-47B0-8905-226F1938AF2D}" destId="{C61FB195-B926-4C4F-B5EC-AD103EDE1E10}" srcOrd="1" destOrd="0" presId="urn:microsoft.com/office/officeart/2005/8/layout/vList4"/>
    <dgm:cxn modelId="{64E5B936-A38C-4D64-8001-FBC8A6FB1106}" type="presParOf" srcId="{BDC72FD0-84EB-47B0-8905-226F1938AF2D}" destId="{34800A06-B1A5-4A8F-A636-4615F3841AB8}" srcOrd="2" destOrd="0" presId="urn:microsoft.com/office/officeart/2005/8/layout/vList4"/>
    <dgm:cxn modelId="{2CD56076-0F40-41D2-BA88-DDD9A7AF0611}" type="presParOf" srcId="{34800A06-B1A5-4A8F-A636-4615F3841AB8}" destId="{79B3FDB7-E712-4DD9-B3F4-00B98DE03A56}" srcOrd="0" destOrd="0" presId="urn:microsoft.com/office/officeart/2005/8/layout/vList4"/>
    <dgm:cxn modelId="{7DB51A40-8A62-4871-9FE2-12AFC5C1188B}" type="presParOf" srcId="{34800A06-B1A5-4A8F-A636-4615F3841AB8}" destId="{A628869A-1F4F-4CD9-A1D4-51C051408A2A}" srcOrd="1" destOrd="0" presId="urn:microsoft.com/office/officeart/2005/8/layout/vList4"/>
    <dgm:cxn modelId="{9114C0BB-E28B-4F12-AA63-213584D58510}" type="presParOf" srcId="{34800A06-B1A5-4A8F-A636-4615F3841AB8}" destId="{33532EA6-2859-4335-A012-0DA7D09D727F}" srcOrd="2" destOrd="0" presId="urn:microsoft.com/office/officeart/2005/8/layout/vList4"/>
    <dgm:cxn modelId="{01674E9B-F663-4A60-9D68-0F345F797AD6}" type="presParOf" srcId="{BDC72FD0-84EB-47B0-8905-226F1938AF2D}" destId="{5E682CDE-B058-42F6-99CC-1CD54FED21B6}" srcOrd="3" destOrd="0" presId="urn:microsoft.com/office/officeart/2005/8/layout/vList4"/>
    <dgm:cxn modelId="{D9C7E26C-ED22-4679-9942-25A4FD25DE32}" type="presParOf" srcId="{BDC72FD0-84EB-47B0-8905-226F1938AF2D}" destId="{45A3A719-E479-4697-A6BE-52924A008035}" srcOrd="4" destOrd="0" presId="urn:microsoft.com/office/officeart/2005/8/layout/vList4"/>
    <dgm:cxn modelId="{44182AE1-0B1A-4603-B054-93267954ABAD}" type="presParOf" srcId="{45A3A719-E479-4697-A6BE-52924A008035}" destId="{54976D9A-6C80-4D8A-9222-7EC457B22945}" srcOrd="0" destOrd="0" presId="urn:microsoft.com/office/officeart/2005/8/layout/vList4"/>
    <dgm:cxn modelId="{786A4C7A-8E46-437F-B62A-21D4A7960761}" type="presParOf" srcId="{45A3A719-E479-4697-A6BE-52924A008035}" destId="{F1380219-23D9-4EE2-9C25-16D0EBFC3CEE}" srcOrd="1" destOrd="0" presId="urn:microsoft.com/office/officeart/2005/8/layout/vList4"/>
    <dgm:cxn modelId="{62DB10D8-C7D0-4D83-BA89-2E303F0E8965}" type="presParOf" srcId="{45A3A719-E479-4697-A6BE-52924A008035}" destId="{E46F8543-49EB-4E68-BA46-CEB2490409F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FE555-2AE3-489E-88B5-8ECCAEFD63BC}">
      <dsp:nvSpPr>
        <dsp:cNvPr id="0" name=""/>
        <dsp:cNvSpPr/>
      </dsp:nvSpPr>
      <dsp:spPr>
        <a:xfrm>
          <a:off x="0" y="0"/>
          <a:ext cx="8229600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Областной молодежный совет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(региональный уровень)</a:t>
          </a:r>
          <a:endParaRPr lang="ru-RU" sz="3400" kern="1200" dirty="0"/>
        </a:p>
      </dsp:txBody>
      <dsp:txXfrm>
        <a:off x="1787356" y="0"/>
        <a:ext cx="6442243" cy="1414363"/>
      </dsp:txXfrm>
    </dsp:sp>
    <dsp:sp modelId="{7DCF6802-620E-4788-8CB4-D6E0E6364348}">
      <dsp:nvSpPr>
        <dsp:cNvPr id="0" name=""/>
        <dsp:cNvSpPr/>
      </dsp:nvSpPr>
      <dsp:spPr>
        <a:xfrm>
          <a:off x="154356" y="172620"/>
          <a:ext cx="1645920" cy="1131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3FDB7-E712-4DD9-B3F4-00B98DE03A56}">
      <dsp:nvSpPr>
        <dsp:cNvPr id="0" name=""/>
        <dsp:cNvSpPr/>
      </dsp:nvSpPr>
      <dsp:spPr>
        <a:xfrm>
          <a:off x="0" y="1555799"/>
          <a:ext cx="8229600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Территориальный молодежный совет (округ)</a:t>
          </a:r>
          <a:endParaRPr lang="ru-RU" sz="3400" kern="1200" dirty="0"/>
        </a:p>
      </dsp:txBody>
      <dsp:txXfrm>
        <a:off x="1787356" y="1555799"/>
        <a:ext cx="6442243" cy="1414363"/>
      </dsp:txXfrm>
    </dsp:sp>
    <dsp:sp modelId="{A628869A-1F4F-4CD9-A1D4-51C051408A2A}">
      <dsp:nvSpPr>
        <dsp:cNvPr id="0" name=""/>
        <dsp:cNvSpPr/>
      </dsp:nvSpPr>
      <dsp:spPr>
        <a:xfrm>
          <a:off x="141436" y="1697236"/>
          <a:ext cx="1645920" cy="1131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76D9A-6C80-4D8A-9222-7EC457B22945}">
      <dsp:nvSpPr>
        <dsp:cNvPr id="0" name=""/>
        <dsp:cNvSpPr/>
      </dsp:nvSpPr>
      <dsp:spPr>
        <a:xfrm>
          <a:off x="0" y="3111599"/>
          <a:ext cx="8229600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Молодежный совет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 ППО (организация)</a:t>
          </a:r>
          <a:endParaRPr lang="ru-RU" sz="3400" kern="1200" dirty="0"/>
        </a:p>
      </dsp:txBody>
      <dsp:txXfrm>
        <a:off x="1787356" y="3111599"/>
        <a:ext cx="6442243" cy="1414363"/>
      </dsp:txXfrm>
    </dsp:sp>
    <dsp:sp modelId="{F1380219-23D9-4EE2-9C25-16D0EBFC3CEE}">
      <dsp:nvSpPr>
        <dsp:cNvPr id="0" name=""/>
        <dsp:cNvSpPr/>
      </dsp:nvSpPr>
      <dsp:spPr>
        <a:xfrm>
          <a:off x="141436" y="3253035"/>
          <a:ext cx="1645920" cy="11314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78B6F07C-C718-416A-9103-E25D2E5866AC}" type="datetime1">
              <a:rPr lang="en-US"/>
              <a:pPr>
                <a:defRPr/>
              </a:pPr>
              <a:t>8/19/2022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5A929A3A-6CF4-4EC1-AD80-8DA712EA3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42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B48168E-D552-4655-B834-60178ECB67EB}" type="datetime1">
              <a:rPr lang="en-US"/>
              <a:pPr>
                <a:defRPr/>
              </a:pPr>
              <a:t>8/19/2022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7992E09-ACB7-4FC2-8967-E27F21CFED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147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437C0FD-3746-45A2-8F13-4F14BB2FCF75}" type="datetime1">
              <a:rPr lang="en-US"/>
              <a:pPr>
                <a:defRPr/>
              </a:pPr>
              <a:t>8/19/2022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EDF59EE-B916-474D-8562-90B4E5130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40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0E497DF-0C92-4616-98A6-023E13006E46}" type="datetime1">
              <a:rPr lang="en-US"/>
              <a:pPr>
                <a:defRPr/>
              </a:pPr>
              <a:t>8/19/2022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9A053C-4264-4B2B-B686-8349E6E33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23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B3551FDF-1C48-485F-9652-3D1E62355377}" type="datetime1">
              <a:rPr lang="en-US"/>
              <a:pPr>
                <a:defRPr/>
              </a:pPr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B98A4486-5ACE-4B24-9C5F-33387E1D7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42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A891BBE-695A-48E8-8DC5-5FD5F38F911C}" type="datetime1">
              <a:rPr lang="en-US"/>
              <a:pPr>
                <a:defRPr/>
              </a:pPr>
              <a:t>8/19/2022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37790C2-1F8D-43B8-AD89-B52A0D4C9D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0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F9E6F29-6006-4BC5-9CEB-CB1F0DA71013}" type="datetime1">
              <a:rPr lang="en-US"/>
              <a:pPr>
                <a:defRPr/>
              </a:pPr>
              <a:t>8/19/2022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5791370-C34B-46F9-BD79-F3E7B22FD8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950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30A0F93-5B72-4C3F-BEB0-3147D2EB3393}" type="datetime1">
              <a:rPr lang="en-US"/>
              <a:pPr>
                <a:defRPr/>
              </a:pPr>
              <a:t>8/19/2022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3D81BCF-0088-40EF-88E9-D78D781719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21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8AD8F92-20AE-4EA7-8D51-DBE0113FE056}" type="datetime1">
              <a:rPr lang="en-US"/>
              <a:pPr>
                <a:defRPr/>
              </a:pPr>
              <a:t>8/19/2022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37A4A4F-D127-4D96-810E-12DDCD4B5E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60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93C437-A32D-4331-902D-28172A5E4A87}" type="datetime1">
              <a:rPr lang="en-US"/>
              <a:pPr>
                <a:defRPr/>
              </a:pPr>
              <a:t>8/19/2022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C4DB0FC-925A-4897-9577-E9EA6F70F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06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998BFE2-0F23-497F-B8C2-6C5CF36C2B40}" type="datetime1">
              <a:rPr lang="en-US"/>
              <a:pPr>
                <a:defRPr/>
              </a:pPr>
              <a:t>8/19/2022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CEA321D-C264-4D8E-A228-CD1AF46E1C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11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79AFEA-96BD-4B1B-BD1A-F1A9E354FDA2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8/19/2022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rgbClr val="04617B">
                    <a:shade val="90000"/>
                  </a:srgbClr>
                </a:solidFill>
                <a:latin typeface="Courier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DAEA45-1605-4786-8468-21384FAB7D6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ourier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Couri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74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soc63.ru/sites/default/files/inline-files/%D0%9A%D0%BE%D0%BD%D0%BA%D1%83%D1%80%D1%81%20%D0%9F%D0%A0%D0%9E%D0%A4%D0%A1%D0%9E%D0%AE%D0%97%D0%A1%D0%9E%D0%A6%D0%97%D0%90%D0%A9%D0%98%D0%A2%D0%90_%D0%9D%D0%BE%D0%B2%D1%8B%D0%B9%D0%B3%D0%BE%D0%B42021.docx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hyperlink" Target="https://profsoc63.ru/sites/default/files/inline-files/%D0%9F%D0%BE%D0%BB%D0%BE%D0%B6%D0%B5%D0%BD%D0%B8%D0%B5%20%D0%9A%D0%9E%D0%9D%D0%9A%D0%A3%D0%A0%D0%A1%20%D0%9D%D0%90%D0%A1%D0%A2%D0%90%D0%92%D0%9D%D0%98%D0%9A%202%20(1).doc" TargetMode="External"/><Relationship Id="rId4" Type="http://schemas.openxmlformats.org/officeDocument/2006/relationships/hyperlink" Target="https://profsoc63.ru/sites/default/files/inline-files/%D0%9F%D0%BE%D0%BB%D0%BE%D0%B6%D0%B5%D0%BD%D0%B8%D0%B5%20%D0%9A%D0%BE%D0%BD%D0%BA%D1%83%D1%80%D1%81%D0%B0%20%D0%9C%D0%98%D0%A0%D0%A2%D0%A0%D0%A3%D0%94%D0%9C%D0%90%D0%99%D0%A1%D0%9E%D0%A6%D0%97%D0%90%D0%A9%D0%98%D0%A2%D0%9063.doc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667052337" TargetMode="External"/><Relationship Id="rId7" Type="http://schemas.openxmlformats.org/officeDocument/2006/relationships/hyperlink" Target="https://twitter.com/syzpi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k.com/feed?section=search&amp;q=#%D0%BF%D1%80%D0%BE%D1%84%D1%81%D0%BE%D1%8E%D0%B7%D1%81%D0%BE%D1%86%D0%B7%D0%B0%D1%89%D0%B8%D1%82%D1%8B63" TargetMode="External"/><Relationship Id="rId5" Type="http://schemas.openxmlformats.org/officeDocument/2006/relationships/hyperlink" Target="https://vk.com/feed?section=search&amp;q=#%D0%BC%D1%8B%D0%B2%D0%BC%D0%B5%D1%81%D1%82%D0%B5" TargetMode="External"/><Relationship Id="rId4" Type="http://schemas.openxmlformats.org/officeDocument/2006/relationships/hyperlink" Target="https://vk.com/club152428727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7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2595" y="3573016"/>
            <a:ext cx="9144000" cy="3284984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7030A0"/>
                </a:solidFill>
              </a:rPr>
              <a:t>ПРОФСОЮЗНАЯ МОЛОДЁЖЬ: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       работаем, отдыхаем,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		     </a:t>
            </a:r>
            <a:r>
              <a:rPr lang="ru-RU" dirty="0" err="1" smtClean="0">
                <a:solidFill>
                  <a:srgbClr val="7030A0"/>
                </a:solidFill>
              </a:rPr>
              <a:t>креативим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9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6768752" cy="12101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 уровень: </a:t>
            </a:r>
            <a:br>
              <a:rPr lang="ru-RU" dirty="0" smtClean="0"/>
            </a:br>
            <a:r>
              <a:rPr lang="ru-RU" dirty="0" smtClean="0"/>
              <a:t>молодежный совет </a:t>
            </a:r>
            <a:r>
              <a:rPr lang="ru-RU" dirty="0" smtClean="0"/>
              <a:t>ППО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Основные направления работы:</a:t>
            </a:r>
          </a:p>
          <a:p>
            <a:pPr marL="0" indent="0">
              <a:buNone/>
            </a:pPr>
            <a:r>
              <a:rPr lang="ru-RU" dirty="0" smtClean="0"/>
              <a:t>-включать </a:t>
            </a:r>
            <a:r>
              <a:rPr lang="ru-RU" dirty="0"/>
              <a:t>в коллективные договоры разделы или пункты, касающихся обеспечения прав и интересов молодежи</a:t>
            </a:r>
          </a:p>
          <a:p>
            <a:pPr marL="0" indent="0">
              <a:buNone/>
            </a:pPr>
            <a:r>
              <a:rPr lang="ru-RU" dirty="0" smtClean="0"/>
              <a:t>-проводить </a:t>
            </a:r>
            <a:r>
              <a:rPr lang="ru-RU" dirty="0"/>
              <a:t>активную работу по привлечению молодежи в профсоюз</a:t>
            </a:r>
          </a:p>
          <a:p>
            <a:pPr marL="0" indent="0">
              <a:buNone/>
            </a:pPr>
            <a:r>
              <a:rPr lang="ru-RU" dirty="0" smtClean="0"/>
              <a:t>- содействовать </a:t>
            </a:r>
            <a:r>
              <a:rPr lang="ru-RU" dirty="0"/>
              <a:t>развитию, воспитанию и образованию молодежи, реализации общественно значимых инициатив</a:t>
            </a:r>
          </a:p>
          <a:p>
            <a:pPr marL="0" indent="0">
              <a:buNone/>
            </a:pPr>
            <a:r>
              <a:rPr lang="ru-RU" dirty="0" smtClean="0"/>
              <a:t>-рассматривать </a:t>
            </a:r>
            <a:r>
              <a:rPr lang="ru-RU" dirty="0"/>
              <a:t>возможности избрания председателей </a:t>
            </a:r>
            <a:r>
              <a:rPr lang="ru-RU" dirty="0" smtClean="0"/>
              <a:t>МС ППО заместителями </a:t>
            </a:r>
            <a:r>
              <a:rPr lang="ru-RU" dirty="0"/>
              <a:t>председателей </a:t>
            </a:r>
            <a:r>
              <a:rPr lang="ru-RU" dirty="0" smtClean="0"/>
              <a:t>ППО  </a:t>
            </a:r>
            <a:r>
              <a:rPr lang="ru-RU" dirty="0"/>
              <a:t>и включению </a:t>
            </a:r>
            <a:r>
              <a:rPr lang="ru-RU" dirty="0" smtClean="0"/>
              <a:t>в </a:t>
            </a:r>
            <a:r>
              <a:rPr lang="ru-RU" dirty="0"/>
              <a:t>кадровый резерв на должность председателя </a:t>
            </a:r>
            <a:r>
              <a:rPr lang="ru-RU" dirty="0" smtClean="0"/>
              <a:t>ППО</a:t>
            </a:r>
            <a:endParaRPr lang="ru-RU" dirty="0"/>
          </a:p>
          <a:p>
            <a:pPr marL="0" indent="0">
              <a:buNone/>
            </a:pPr>
            <a:r>
              <a:rPr lang="ru-RU" smtClean="0"/>
              <a:t>-участвовать </a:t>
            </a:r>
            <a:r>
              <a:rPr lang="ru-RU" dirty="0"/>
              <a:t>в реализации отраслевых, региональных и иных молодежных программ, мероприятий, </a:t>
            </a:r>
            <a:r>
              <a:rPr lang="ru-RU" dirty="0" smtClean="0"/>
              <a:t>конкурсов</a:t>
            </a:r>
          </a:p>
        </p:txBody>
      </p:sp>
      <p:pic>
        <p:nvPicPr>
          <p:cNvPr id="6146" name="Picture 2" descr="D:\leader-at-the-helm-anim-500-clr-755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822" y="16625"/>
            <a:ext cx="1733178" cy="173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1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692696"/>
            <a:ext cx="4392488" cy="1656184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Ассоциация </a:t>
            </a:r>
            <a:br>
              <a:rPr lang="ru-RU" sz="5400" b="1" dirty="0" smtClean="0"/>
            </a:br>
            <a:r>
              <a:rPr lang="ru-RU" sz="5400" b="1" dirty="0" smtClean="0"/>
              <a:t>молодёжи</a:t>
            </a:r>
            <a:endParaRPr lang="ru-RU" sz="5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508" y="2852936"/>
            <a:ext cx="90364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Сейчас </a:t>
            </a:r>
            <a:r>
              <a:rPr lang="ru-RU" sz="2800" b="1" dirty="0"/>
              <a:t>в </a:t>
            </a:r>
            <a:r>
              <a:rPr lang="ru-RU" sz="2800" b="1" dirty="0" smtClean="0"/>
              <a:t>ППО </a:t>
            </a:r>
            <a:r>
              <a:rPr lang="ru-RU" sz="2800" b="1" dirty="0"/>
              <a:t>и </a:t>
            </a:r>
            <a:r>
              <a:rPr lang="ru-RU" sz="2800" b="1" dirty="0" smtClean="0"/>
              <a:t>учреждениях области действуют 68 </a:t>
            </a:r>
            <a:r>
              <a:rPr lang="ru-RU" sz="2800" b="1" dirty="0"/>
              <a:t>молодёжных </a:t>
            </a:r>
            <a:r>
              <a:rPr lang="ru-RU" sz="2800" b="1" dirty="0" smtClean="0"/>
              <a:t>советов, </a:t>
            </a:r>
            <a:r>
              <a:rPr lang="ru-RU" sz="2800" b="1" dirty="0"/>
              <a:t>56 комиссий по работе с молодёжью, 37 ответственных </a:t>
            </a:r>
            <a:endParaRPr lang="ru-RU" sz="2800" b="1" dirty="0" smtClean="0"/>
          </a:p>
          <a:p>
            <a:r>
              <a:rPr lang="ru-RU" sz="2800" b="1" dirty="0" smtClean="0"/>
              <a:t>за </a:t>
            </a:r>
            <a:r>
              <a:rPr lang="ru-RU" sz="2800" b="1" dirty="0"/>
              <a:t>работу с </a:t>
            </a:r>
            <a:r>
              <a:rPr lang="ru-RU" sz="2800" b="1" dirty="0" smtClean="0"/>
              <a:t>молодёжью </a:t>
            </a:r>
          </a:p>
          <a:p>
            <a:r>
              <a:rPr lang="ru-RU" sz="2800" b="1" dirty="0" smtClean="0"/>
              <a:t>За период с 2014 года их </a:t>
            </a:r>
          </a:p>
          <a:p>
            <a:r>
              <a:rPr lang="ru-RU" sz="2800" b="1" dirty="0" smtClean="0"/>
              <a:t>количество увеличилось </a:t>
            </a:r>
          </a:p>
          <a:p>
            <a:r>
              <a:rPr lang="ru-RU" sz="2800" b="1" dirty="0" smtClean="0"/>
              <a:t>почти в 3 раза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89"/>
            <a:ext cx="364790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76" y="4149080"/>
            <a:ext cx="3593437" cy="270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83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692696"/>
            <a:ext cx="3528392" cy="129614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Ассоциация </a:t>
            </a:r>
            <a:br>
              <a:rPr lang="ru-RU" b="1" dirty="0" smtClean="0"/>
            </a:br>
            <a:r>
              <a:rPr lang="ru-RU" b="1" dirty="0" smtClean="0"/>
              <a:t>молодёжи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869814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Молодёжь  </a:t>
            </a:r>
            <a:r>
              <a:rPr lang="ru-RU" sz="2800" b="1" dirty="0"/>
              <a:t>активно участвует в работе профсоюза, избирается на выборные профсоюзные должности. </a:t>
            </a:r>
            <a:r>
              <a:rPr lang="ru-RU" sz="2800" b="1" dirty="0" smtClean="0"/>
              <a:t>Среди </a:t>
            </a:r>
            <a:r>
              <a:rPr lang="ru-RU" sz="2800" b="1" dirty="0"/>
              <a:t>них 18 председателей первичных профсоюзных организаций, 162 члена профкомов, 133 члена комиссий профкомов, 36 членов ревизионных комиссий, 2 председателя цеховых комитетов (профбюро), 29 членов цеховых комитетов (профбюро), </a:t>
            </a:r>
            <a:endParaRPr lang="ru-RU" sz="2800" b="1" dirty="0" smtClean="0"/>
          </a:p>
          <a:p>
            <a:r>
              <a:rPr lang="ru-RU" sz="2800" b="1" dirty="0" smtClean="0"/>
              <a:t>19 профгрупоргов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6036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43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597666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 чему мы стремимся?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" y="2132856"/>
            <a:ext cx="9144000" cy="4725144"/>
          </a:xfrm>
        </p:spPr>
        <p:txBody>
          <a:bodyPr>
            <a:normAutofit lnSpcReduction="1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- К увеличению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количества  молодежных советов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ППО и повышению активности молодёжи</a:t>
            </a:r>
            <a:endParaRPr lang="ru-RU" dirty="0">
              <a:latin typeface="Times New Roman"/>
              <a:ea typeface="Times New Roman"/>
              <a:cs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- К росту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представительства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молодёжи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 выборных профсоюзных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органах, в кадровом резерве</a:t>
            </a:r>
            <a:endParaRPr lang="ru-RU" sz="2800" dirty="0">
              <a:latin typeface="Times New Roman"/>
              <a:ea typeface="Arial Unicode MS"/>
              <a:cs typeface="Tahoma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К наличию в 100% учреждений раздела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по вопросам защиты социально-трудовых прав молодежи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в коллективных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договорах и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осуществлению контроля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за их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выполнением</a:t>
            </a:r>
            <a:endParaRPr lang="ru-RU" sz="2800" dirty="0">
              <a:latin typeface="Times New Roman"/>
              <a:ea typeface="Arial Unicode MS"/>
              <a:cs typeface="Tahoma"/>
            </a:endParaRPr>
          </a:p>
          <a:p>
            <a:pPr indent="0" algn="just"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- К наличию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представителей профсоюзной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молодёжи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в составе комиссий по регулированию социально - трудовых отношений, комиссий коллегиальных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органов</a:t>
            </a:r>
          </a:p>
          <a:p>
            <a:pPr indent="0" algn="just">
              <a:buNone/>
            </a:pPr>
            <a:r>
              <a:rPr lang="ru-RU" dirty="0" smtClean="0">
                <a:latin typeface="Times New Roman"/>
                <a:cs typeface="Times New Roman"/>
              </a:rPr>
              <a:t>- К формированию качественного кадрового резерва профсоюза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280" y="27571"/>
            <a:ext cx="2563720" cy="193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6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0488" y="531912"/>
            <a:ext cx="6313512" cy="782960"/>
          </a:xfrm>
        </p:spPr>
        <p:txBody>
          <a:bodyPr/>
          <a:lstStyle/>
          <a:p>
            <a:r>
              <a:rPr lang="ru-RU" dirty="0" smtClean="0"/>
              <a:t>Коллективный договор</a:t>
            </a:r>
            <a:endParaRPr lang="ru-RU" dirty="0"/>
          </a:p>
        </p:txBody>
      </p:sp>
      <p:pic>
        <p:nvPicPr>
          <p:cNvPr id="7173" name="Picture 5" descr="C:\Users\Марина\Saved Games\Desktop\2021\П Сызранский пансионат для инвалидов фото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280" y="3861048"/>
            <a:ext cx="1651720" cy="227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Марина\Saved Games\Desktop\2021\П Сызранский пансионат для инвалидов фото\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84984"/>
            <a:ext cx="1607459" cy="221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Марина\Saved Games\Desktop\2021\П Сызранский пансионат для инвалидов фото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20888"/>
            <a:ext cx="1627462" cy="223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Марина\Saved Games\Desktop\2021\П Сызранский пансионат для инвалидов фото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1771335" cy="243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 bwMode="auto">
          <a:xfrm>
            <a:off x="0" y="1340768"/>
            <a:ext cx="528316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spcAft>
                <a:spcPts val="0"/>
              </a:spcAft>
              <a:buFont typeface="Wingdings 2" pitchFamily="18" charset="2"/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Новый подход к работе с молодежью закреплен в Соглашении между министерством и ОО «СОПРСЗН».</a:t>
            </a:r>
          </a:p>
          <a:p>
            <a:pPr indent="0" algn="just">
              <a:spcAft>
                <a:spcPts val="0"/>
              </a:spcAft>
              <a:buFont typeface="Wingdings 2" pitchFamily="18" charset="2"/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Основная задача – внесение данного раздела в Коллективные договора учреждений</a:t>
            </a:r>
          </a:p>
          <a:p>
            <a:pPr indent="0" algn="just">
              <a:spcAft>
                <a:spcPts val="0"/>
              </a:spcAft>
              <a:buFont typeface="Wingdings 2" pitchFamily="18" charset="2"/>
              <a:buNone/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Сейчас только в 45 договорах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имеееся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данный раздел, в 18  - зафиксированы положения закрепляющие права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23449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332656"/>
            <a:ext cx="4464496" cy="707926"/>
          </a:xfrm>
        </p:spPr>
        <p:txBody>
          <a:bodyPr/>
          <a:lstStyle/>
          <a:p>
            <a:r>
              <a:rPr lang="ru-RU" b="1" dirty="0"/>
              <a:t>Н</a:t>
            </a:r>
            <a:r>
              <a:rPr lang="ru-RU" b="1" dirty="0" smtClean="0"/>
              <a:t>аставничество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708920"/>
            <a:ext cx="8820472" cy="1368152"/>
          </a:xfrm>
        </p:spPr>
        <p:txBody>
          <a:bodyPr/>
          <a:lstStyle/>
          <a:p>
            <a:r>
              <a:rPr lang="ru-RU" dirty="0" smtClean="0"/>
              <a:t>Областной </a:t>
            </a:r>
            <a:r>
              <a:rPr lang="ru-RU" dirty="0"/>
              <a:t>Профсоюз активно участвовал в разработке приказа министерства </a:t>
            </a:r>
            <a:r>
              <a:rPr lang="ru-RU" dirty="0" smtClean="0"/>
              <a:t>об утверждении </a:t>
            </a:r>
            <a:r>
              <a:rPr lang="ru-RU" dirty="0"/>
              <a:t>Типового положения о наставничестве </a:t>
            </a:r>
            <a:r>
              <a:rPr lang="ru-RU" dirty="0" smtClean="0"/>
              <a:t>№</a:t>
            </a:r>
            <a:r>
              <a:rPr lang="ru-RU" dirty="0"/>
              <a:t>260 от 24.06.2019.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 bwMode="auto">
          <a:xfrm>
            <a:off x="18193" y="980728"/>
            <a:ext cx="8686800" cy="170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Наставничество – это оказание помощи работникам, в освоении профессии, адаптация молодого сотрудника в трудовом коллективе, ознакомление его с историей и традициями учреждения.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3394531" cy="22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 bwMode="auto">
          <a:xfrm>
            <a:off x="-21169" y="4077073"/>
            <a:ext cx="5652120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!!! Важно!!! Молодежным советам необходимо совместно с профкомом добиваться  внедрения  наставничества как эффективного инструмента адаптации молодых сотрудников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7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116632"/>
            <a:ext cx="4618856" cy="795114"/>
          </a:xfrm>
        </p:spPr>
        <p:txBody>
          <a:bodyPr/>
          <a:lstStyle/>
          <a:p>
            <a:r>
              <a:rPr lang="ru-RU" dirty="0" smtClean="0"/>
              <a:t>Наставничество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36912"/>
            <a:ext cx="8640960" cy="391581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-работа </a:t>
            </a:r>
            <a:r>
              <a:rPr lang="ru-RU" dirty="0"/>
              <a:t>по наставничеству </a:t>
            </a:r>
            <a:r>
              <a:rPr lang="ru-RU" dirty="0" smtClean="0"/>
              <a:t>имеет </a:t>
            </a:r>
            <a:r>
              <a:rPr lang="ru-RU" dirty="0"/>
              <a:t>значимый положительный эффект в 100% </a:t>
            </a:r>
            <a:r>
              <a:rPr lang="ru-RU" dirty="0" smtClean="0"/>
              <a:t>случаев </a:t>
            </a:r>
          </a:p>
          <a:p>
            <a:pPr marL="0" indent="0">
              <a:buNone/>
            </a:pPr>
            <a:r>
              <a:rPr lang="ru-RU" dirty="0" smtClean="0"/>
              <a:t>- Положения </a:t>
            </a:r>
            <a:r>
              <a:rPr lang="ru-RU" dirty="0"/>
              <a:t>о наставничестве, разработанные на основе Типового положения о наставничестве, действуют </a:t>
            </a:r>
            <a:r>
              <a:rPr lang="ru-RU" dirty="0" smtClean="0"/>
              <a:t>только в </a:t>
            </a:r>
            <a:r>
              <a:rPr lang="ru-RU" dirty="0"/>
              <a:t>13 из 18 (72%) </a:t>
            </a:r>
            <a:r>
              <a:rPr lang="ru-RU" dirty="0" smtClean="0"/>
              <a:t>учреждений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- в 2021 году – в учреждениях работали </a:t>
            </a:r>
            <a:r>
              <a:rPr lang="ru-RU" dirty="0"/>
              <a:t>59 </a:t>
            </a:r>
            <a:r>
              <a:rPr lang="ru-RU" dirty="0" smtClean="0"/>
              <a:t>наставников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в</a:t>
            </a:r>
            <a:r>
              <a:rPr lang="ru-RU" dirty="0" smtClean="0"/>
              <a:t>сего </a:t>
            </a:r>
            <a:r>
              <a:rPr lang="ru-RU" dirty="0"/>
              <a:t>помощь наставников за 2019-2021 год получили 227 чел</a:t>
            </a:r>
            <a:r>
              <a:rPr lang="ru-RU" dirty="0" smtClean="0"/>
              <a:t>. (в </a:t>
            </a:r>
            <a:r>
              <a:rPr lang="ru-RU" dirty="0"/>
              <a:t>2019 году – 84 чел., в 2020 году - 68 чел., в 2021 году - 75 чел</a:t>
            </a:r>
            <a:r>
              <a:rPr lang="ru-RU" dirty="0" smtClean="0"/>
              <a:t>.)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1052736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МОНИТОРИНГ ВНЕДРЕНИЯ НАСТАВНИЧЕСТВА </a:t>
            </a:r>
            <a:endParaRPr lang="ru-RU" sz="2400" b="1" dirty="0" smtClean="0"/>
          </a:p>
          <a:p>
            <a:r>
              <a:rPr lang="ru-RU" sz="2600" dirty="0"/>
              <a:t>только в Северном и Северо-Восточном округе :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9390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16632"/>
            <a:ext cx="3528392" cy="710952"/>
          </a:xfrm>
        </p:spPr>
        <p:txBody>
          <a:bodyPr/>
          <a:lstStyle/>
          <a:p>
            <a:r>
              <a:rPr lang="ru-RU" dirty="0" smtClean="0"/>
              <a:t>Обучение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5400600" cy="2520280"/>
          </a:xfrm>
        </p:spPr>
        <p:txBody>
          <a:bodyPr/>
          <a:lstStyle/>
          <a:p>
            <a:r>
              <a:rPr lang="ru-RU" dirty="0"/>
              <a:t>Для молодых и активных членов профсоюза предоставлена возможность обучения в «Школе молодого профсоюзного лидера» </a:t>
            </a:r>
            <a:r>
              <a:rPr lang="ru-RU" dirty="0" smtClean="0"/>
              <a:t>Федерации </a:t>
            </a:r>
            <a:r>
              <a:rPr lang="ru-RU" dirty="0"/>
              <a:t>профсоюзов Самарской области. 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81782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 bwMode="auto">
          <a:xfrm>
            <a:off x="467544" y="3789040"/>
            <a:ext cx="867645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В 2020 году данное обучение завершено </a:t>
            </a:r>
            <a:r>
              <a:rPr lang="ru-RU" dirty="0" err="1" smtClean="0"/>
              <a:t>Некорысновой</a:t>
            </a:r>
            <a:r>
              <a:rPr lang="ru-RU" dirty="0" smtClean="0"/>
              <a:t> Юлией. </a:t>
            </a:r>
          </a:p>
          <a:p>
            <a:r>
              <a:rPr lang="ru-RU" dirty="0" smtClean="0"/>
              <a:t>Школу молодого лидера в 2021 году закончили 2 человека – Фомина Анастасия и </a:t>
            </a:r>
            <a:r>
              <a:rPr lang="ru-RU" dirty="0" err="1" smtClean="0"/>
              <a:t>Добрыднева</a:t>
            </a:r>
            <a:r>
              <a:rPr lang="ru-RU" dirty="0" smtClean="0"/>
              <a:t> Светлана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5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 ПРОФСОЮЗ\15 Молодежь\2022\Молодежный форум НАШ 2022\1621764188_30-phonoteka_org-p-fon-dlya-slaida-v-prezentatsii-delovoi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" y="0"/>
            <a:ext cx="9176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0" y="188640"/>
            <a:ext cx="8305800" cy="63668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ОНЛАЙН Молодежные конкурсы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7282" y="908720"/>
            <a:ext cx="842493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Обкомом профсоюза совместно с Ассоциацией молодежи в 2021 году онлайн проведены</a:t>
            </a:r>
            <a:endParaRPr lang="ru-RU" sz="2400" dirty="0" smtClean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-фотоконкурс «ПРОФСОЮЗНЫЕ КАНИКУЛЫ ИЛИ #ПРОФСОЮЗСОЦЗАЩИТА_НОВЫЙГОД2021»</a:t>
            </a:r>
            <a:endParaRPr lang="ru-RU" sz="2400" dirty="0" smtClean="0">
              <a:effectLst/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4"/>
              </a:rPr>
              <a:t>-конкурс видеороликов #МирТрудМайСоцзащита63, посвященный Празднику Весны и Труда</a:t>
            </a:r>
            <a:endParaRPr lang="ru-RU" sz="2400" dirty="0" smtClean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367814"/>
            <a:ext cx="4864835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  <a:hlinkClick r:id="rId5"/>
              </a:rPr>
              <a:t> - </a:t>
            </a:r>
            <a:r>
              <a:rPr lang="ru-RU" sz="2400" u="sng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  <a:hlinkClick r:id="rId5"/>
              </a:rPr>
              <a:t>конкурс «Наставничество – залог успешной профессиональной реализации!» посвященный Всемирному дню действий «За достойный труд» (07.10.2021)</a:t>
            </a:r>
            <a:endParaRPr lang="ru-RU" sz="2400" u="sng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Профсоюзный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QIUS на знание Устава ОО «СОПРСЗН и Трудового кодекса РФ.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974" y="3717032"/>
            <a:ext cx="3762337" cy="281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5121"/>
            <a:ext cx="8856984" cy="1080120"/>
          </a:xfrm>
        </p:spPr>
        <p:txBody>
          <a:bodyPr>
            <a:noAutofit/>
          </a:bodyPr>
          <a:lstStyle/>
          <a:p>
            <a:r>
              <a:rPr lang="ru-RU" sz="3600" b="1" dirty="0"/>
              <a:t>О</a:t>
            </a:r>
            <a:r>
              <a:rPr lang="ru-RU" sz="3600" b="1" dirty="0" smtClean="0"/>
              <a:t>бластной конкурс </a:t>
            </a:r>
            <a:r>
              <a:rPr lang="ru-RU" sz="3600" b="1" dirty="0"/>
              <a:t>ОО «СОПРСЗН»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«</a:t>
            </a:r>
            <a:r>
              <a:rPr lang="ru-RU" sz="3600" b="1" dirty="0"/>
              <a:t>Молодой профсоюзный лидер - 2021</a:t>
            </a:r>
            <a:r>
              <a:rPr lang="ru-RU" sz="3600" b="1" dirty="0" smtClean="0"/>
              <a:t>»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60357"/>
            <a:ext cx="5004048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В декабре 2021 года молодежь Ассоциации активно участвовала в областном конкурсе ОО «СОПРСЗН» «Молодой профсоюзный лидер - 2021»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/>
              <a:t>Победитель конкурса - Котова Юлия Павловна, председатель Молодежного совета ППО АНО «ЦСОН Восточного округа» отделение </a:t>
            </a:r>
            <a:r>
              <a:rPr lang="ru-RU" sz="2400" dirty="0" err="1" smtClean="0"/>
              <a:t>г.о.Кинель</a:t>
            </a:r>
            <a:r>
              <a:rPr lang="ru-RU" sz="2400" dirty="0" smtClean="0"/>
              <a:t>, заведующий отделением</a:t>
            </a:r>
            <a:endParaRPr lang="ru-RU" sz="2400" dirty="0"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Дипломы и сертификаты участников получили 12 человек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4437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8" name="Picture 4" descr="C:\Users\User\Desktop\2 ПРОФСОЮЗ\11 Конкурсы\Конкурсы ФПСО\2022\Фотоконкурс Профсоюз глазами молодежи\АНО ЦСОН ВО\Активная молодежь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887416" cy="518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53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588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116632"/>
            <a:ext cx="5569496" cy="936104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Численность молодежи в ППО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b="1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(на 01.01.2022)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2492896"/>
            <a:ext cx="3096344" cy="3674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04617B"/>
                </a:solidFill>
                <a:latin typeface="+mj-lt"/>
                <a:ea typeface="+mj-ea"/>
                <a:cs typeface="+mj-cs"/>
              </a:rPr>
              <a:t>Доля профсоюзной молодежи от общего числа молодых людей работающих в учреждениях социальной </a:t>
            </a:r>
            <a:r>
              <a:rPr lang="ru-RU" sz="2400" b="1" dirty="0" smtClean="0">
                <a:solidFill>
                  <a:srgbClr val="04617B"/>
                </a:solidFill>
                <a:latin typeface="+mj-lt"/>
                <a:ea typeface="+mj-ea"/>
                <a:cs typeface="+mj-cs"/>
              </a:rPr>
              <a:t>защиты и социального обслуживания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400" b="1" dirty="0">
              <a:solidFill>
                <a:srgbClr val="04617B"/>
              </a:solidFill>
              <a:latin typeface="+mj-lt"/>
              <a:ea typeface="+mj-ea"/>
              <a:cs typeface="+mj-cs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300" b="1" dirty="0" smtClean="0">
                <a:solidFill>
                  <a:srgbClr val="04617B"/>
                </a:solidFill>
                <a:latin typeface="+mj-lt"/>
                <a:ea typeface="+mj-ea"/>
                <a:cs typeface="+mj-cs"/>
              </a:rPr>
              <a:t>      2020 </a:t>
            </a:r>
            <a:r>
              <a:rPr lang="ru-RU" sz="3300" b="1" dirty="0">
                <a:solidFill>
                  <a:srgbClr val="04617B"/>
                </a:solidFill>
                <a:latin typeface="+mj-lt"/>
                <a:ea typeface="+mj-ea"/>
                <a:cs typeface="+mj-cs"/>
              </a:rPr>
              <a:t>- 90,5% 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300" b="1" dirty="0" smtClean="0">
                <a:solidFill>
                  <a:srgbClr val="04617B"/>
                </a:solidFill>
                <a:latin typeface="+mj-lt"/>
                <a:ea typeface="+mj-ea"/>
                <a:cs typeface="+mj-cs"/>
              </a:rPr>
              <a:t>      2021 </a:t>
            </a:r>
            <a:r>
              <a:rPr lang="ru-RU" sz="3300" b="1" dirty="0">
                <a:solidFill>
                  <a:srgbClr val="04617B"/>
                </a:solidFill>
                <a:latin typeface="+mj-lt"/>
                <a:ea typeface="+mj-ea"/>
                <a:cs typeface="+mj-cs"/>
              </a:rPr>
              <a:t>- 92,5% 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76484074"/>
              </p:ext>
            </p:extLst>
          </p:nvPr>
        </p:nvGraphicFramePr>
        <p:xfrm>
          <a:off x="3131840" y="1196752"/>
          <a:ext cx="5796136" cy="421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79512" y="1268760"/>
            <a:ext cx="4032448" cy="101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 fontScale="77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sz="4400" b="1" dirty="0" smtClean="0"/>
              <a:t>Молодежи в системе</a:t>
            </a:r>
          </a:p>
          <a:p>
            <a:pPr eaLnBrk="1" hangingPunct="1">
              <a:defRPr/>
            </a:pPr>
            <a:r>
              <a:rPr lang="ru-RU" sz="4400" b="1" dirty="0" smtClean="0"/>
              <a:t>2021 – 12,7%</a:t>
            </a:r>
            <a:endParaRPr lang="ru-RU" sz="4400" b="1" dirty="0"/>
          </a:p>
        </p:txBody>
      </p:sp>
      <p:sp>
        <p:nvSpPr>
          <p:cNvPr id="3" name="Овал 2"/>
          <p:cNvSpPr/>
          <p:nvPr/>
        </p:nvSpPr>
        <p:spPr>
          <a:xfrm>
            <a:off x="6588224" y="2276872"/>
            <a:ext cx="1224136" cy="2880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90,5%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279904" y="3356992"/>
            <a:ext cx="864096" cy="360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100%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164288" y="3861048"/>
            <a:ext cx="864096" cy="360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100%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901671" y="2564904"/>
            <a:ext cx="1224136" cy="2880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96%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380312" y="3068960"/>
            <a:ext cx="1224136" cy="2880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83,8%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948264" y="1772816"/>
            <a:ext cx="1224136" cy="2880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80%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372200" y="4221088"/>
            <a:ext cx="1008112" cy="3600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73,7%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29614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Участие в региональных, окружных и всероссийских мероприятиях</a:t>
            </a:r>
            <a:endParaRPr lang="ru-RU" b="1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56792"/>
            <a:ext cx="3137912" cy="2136775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251520" y="1412776"/>
            <a:ext cx="583264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3000" dirty="0"/>
              <a:t>Наша молодежь является постоянным участником Всероссийских мероприятий, попасть туда не просто, необходимо пройти отборные онлайн тесты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251520" y="3645024"/>
            <a:ext cx="8496944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 fontScale="60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ru-RU" dirty="0" smtClean="0"/>
              <a:t>Одним из ярких мероприятий является Всероссийская молодежная программа ФНПР «Стратегический резерв 2021\2022</a:t>
            </a:r>
          </a:p>
          <a:p>
            <a:r>
              <a:rPr lang="ru-RU" dirty="0" smtClean="0"/>
              <a:t>В 2021 году первую ступень прошла </a:t>
            </a:r>
            <a:r>
              <a:rPr lang="ru-RU" dirty="0" err="1" smtClean="0"/>
              <a:t>Некорыснова</a:t>
            </a:r>
            <a:r>
              <a:rPr lang="ru-RU" dirty="0" smtClean="0"/>
              <a:t> Юлия, в 2022 году – Лобова Ирина , </a:t>
            </a:r>
          </a:p>
          <a:p>
            <a:r>
              <a:rPr lang="ru-RU" dirty="0" smtClean="0"/>
              <a:t>Фомина Анастасия и Котова Юлия.</a:t>
            </a:r>
          </a:p>
          <a:p>
            <a:r>
              <a:rPr lang="ru-RU" dirty="0" smtClean="0"/>
              <a:t>В 2022 году вторую ступень – стажировку прошла </a:t>
            </a:r>
            <a:r>
              <a:rPr lang="ru-RU" dirty="0" err="1" smtClean="0"/>
              <a:t>Некорыснова</a:t>
            </a:r>
            <a:r>
              <a:rPr lang="ru-RU" dirty="0" smtClean="0"/>
              <a:t> Юлия по направлению «Тренеры»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60648"/>
            <a:ext cx="4752528" cy="708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Информирование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052736"/>
            <a:ext cx="90364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    2022 год – Год информационной политики и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    </a:t>
            </a:r>
            <a:r>
              <a:rPr lang="ru-RU" sz="2400" b="1" dirty="0" err="1" smtClean="0"/>
              <a:t>цифровизации</a:t>
            </a:r>
            <a:r>
              <a:rPr lang="ru-RU" sz="2400" b="1" dirty="0" smtClean="0"/>
              <a:t> профсоюза</a:t>
            </a:r>
          </a:p>
          <a:p>
            <a:endParaRPr lang="ru-RU" sz="2400" dirty="0" smtClean="0"/>
          </a:p>
          <a:p>
            <a:r>
              <a:rPr lang="ru-RU" sz="2400" dirty="0" smtClean="0"/>
              <a:t>Молодёжный </a:t>
            </a:r>
            <a:r>
              <a:rPr lang="ru-RU" sz="2400" dirty="0"/>
              <a:t>совет </a:t>
            </a:r>
            <a:r>
              <a:rPr lang="ru-RU" sz="2400" b="1" dirty="0" smtClean="0"/>
              <a:t>ГБУ </a:t>
            </a:r>
            <a:r>
              <a:rPr lang="ru-RU" sz="2400" b="1" dirty="0"/>
              <a:t>СО «</a:t>
            </a:r>
            <a:r>
              <a:rPr lang="ru-RU" sz="2400" b="1" dirty="0" err="1"/>
              <a:t>Сызранский</a:t>
            </a:r>
            <a:r>
              <a:rPr lang="ru-RU" sz="2400" b="1" dirty="0"/>
              <a:t> пансионат для инвалидов</a:t>
            </a:r>
            <a:r>
              <a:rPr lang="ru-RU" sz="2400" b="1" dirty="0" smtClean="0"/>
              <a:t>» </a:t>
            </a:r>
            <a:r>
              <a:rPr lang="ru-RU" sz="2400" dirty="0" smtClean="0"/>
              <a:t>имеет </a:t>
            </a:r>
            <a:r>
              <a:rPr lang="ru-RU" sz="2400" dirty="0"/>
              <a:t>группу </a:t>
            </a:r>
            <a:r>
              <a:rPr lang="ru-RU" sz="2400" dirty="0" err="1"/>
              <a:t>ВКонтакте</a:t>
            </a:r>
            <a:r>
              <a:rPr lang="ru-RU" sz="2400" dirty="0"/>
              <a:t>: </a:t>
            </a:r>
            <a:r>
              <a:rPr lang="ru-RU" sz="2400" dirty="0">
                <a:hlinkClick r:id="rId3"/>
              </a:rPr>
              <a:t>https://vk.com/id667052337</a:t>
            </a:r>
            <a:r>
              <a:rPr lang="ru-RU" sz="2400" dirty="0"/>
              <a:t> МС ГБУ СО «Сызранский пансионат для инвалидов» #</a:t>
            </a:r>
            <a:r>
              <a:rPr lang="ru-RU" sz="2400" dirty="0" err="1"/>
              <a:t>ПрофсоюзнаяМолодёжь</a:t>
            </a:r>
            <a:r>
              <a:rPr lang="ru-RU" sz="2400" dirty="0"/>
              <a:t>, #</a:t>
            </a:r>
            <a:r>
              <a:rPr lang="ru-RU" sz="2400" dirty="0" err="1"/>
              <a:t>ВместеМыСила</a:t>
            </a:r>
            <a:r>
              <a:rPr lang="ru-RU" sz="2400" dirty="0"/>
              <a:t> #</a:t>
            </a:r>
            <a:r>
              <a:rPr lang="ru-RU" sz="2400" dirty="0" err="1"/>
              <a:t>ВместеСможемБольше</a:t>
            </a:r>
            <a:r>
              <a:rPr lang="ru-RU" sz="2400" dirty="0"/>
              <a:t>; </a:t>
            </a:r>
            <a:r>
              <a:rPr lang="ru-RU" sz="2400" u="sng" dirty="0">
                <a:hlinkClick r:id="rId4"/>
              </a:rPr>
              <a:t>https://vk.com/club152428727</a:t>
            </a:r>
            <a:r>
              <a:rPr lang="ru-RU" sz="2400" dirty="0"/>
              <a:t> </a:t>
            </a:r>
            <a:r>
              <a:rPr lang="ru-RU" sz="2400" dirty="0">
                <a:hlinkClick r:id="rId5"/>
              </a:rPr>
              <a:t>#</a:t>
            </a:r>
            <a:r>
              <a:rPr lang="ru-RU" sz="2400" dirty="0" err="1">
                <a:hlinkClick r:id="rId5"/>
              </a:rPr>
              <a:t>мывместе</a:t>
            </a:r>
            <a:r>
              <a:rPr lang="ru-RU" sz="2400" dirty="0"/>
              <a:t> </a:t>
            </a:r>
            <a:r>
              <a:rPr lang="ru-RU" sz="2400" dirty="0">
                <a:hlinkClick r:id="rId6"/>
              </a:rPr>
              <a:t>#профсоюзсоцзащиты63</a:t>
            </a:r>
            <a:r>
              <a:rPr lang="ru-RU" sz="2400" dirty="0"/>
              <a:t>; а также группу в </a:t>
            </a:r>
            <a:r>
              <a:rPr lang="ru-RU" sz="2400" dirty="0" err="1"/>
              <a:t>Твиттер</a:t>
            </a:r>
            <a:r>
              <a:rPr lang="ru-RU" sz="2400" dirty="0"/>
              <a:t>: </a:t>
            </a:r>
            <a:r>
              <a:rPr lang="ru-RU" sz="2400" dirty="0">
                <a:hlinkClick r:id="rId7"/>
              </a:rPr>
              <a:t>https://twitter.com/syzpi2</a:t>
            </a:r>
            <a:r>
              <a:rPr lang="ru-RU" sz="2400" dirty="0"/>
              <a:t>; группу в «</a:t>
            </a:r>
            <a:r>
              <a:rPr lang="ru-RU" sz="2400" dirty="0" err="1"/>
              <a:t>Viber</a:t>
            </a:r>
            <a:r>
              <a:rPr lang="ru-RU" sz="2400" dirty="0" smtClean="0"/>
              <a:t>».</a:t>
            </a:r>
          </a:p>
          <a:p>
            <a:r>
              <a:rPr lang="ru-RU" sz="2400" dirty="0" smtClean="0"/>
              <a:t>Молодежный </a:t>
            </a:r>
            <a:r>
              <a:rPr lang="ru-RU" sz="2400" dirty="0"/>
              <a:t>совет </a:t>
            </a:r>
            <a:r>
              <a:rPr lang="ru-RU" sz="2400" b="1" dirty="0" smtClean="0"/>
              <a:t>ГКУ </a:t>
            </a:r>
            <a:r>
              <a:rPr lang="ru-RU" sz="2400" b="1" dirty="0"/>
              <a:t>СО «Центр помощи детям, оставшимся без попечения родителей "Искра" городского округа Сызрань </a:t>
            </a:r>
            <a:r>
              <a:rPr lang="ru-RU" sz="2400" dirty="0" smtClean="0"/>
              <a:t>выпускает </a:t>
            </a:r>
            <a:r>
              <a:rPr lang="ru-RU" sz="2400" dirty="0"/>
              <a:t>ежемесячное издание профсоюзной газеты «ИСКРА» тиражом в 30 экземпляров (Решение собрания Молодежного совета №4 от 30.09.2021).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1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1600" y="48691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 молодежью будущее!</a:t>
            </a:r>
            <a:br>
              <a:rPr lang="ru-RU" dirty="0" smtClean="0"/>
            </a:br>
            <a:r>
              <a:rPr lang="ru-RU" dirty="0" smtClean="0"/>
              <a:t>Дерзайте!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50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7570" name="Заголовок 1"/>
          <p:cNvSpPr>
            <a:spLocks noGrp="1"/>
          </p:cNvSpPr>
          <p:nvPr>
            <p:ph type="title"/>
          </p:nvPr>
        </p:nvSpPr>
        <p:spPr>
          <a:xfrm>
            <a:off x="2627784" y="692696"/>
            <a:ext cx="2160240" cy="1018499"/>
          </a:xfrm>
          <a:ln>
            <a:solidFill>
              <a:schemeClr val="tx1"/>
            </a:solidFill>
          </a:ln>
          <a:extLst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6000" b="1" dirty="0" smtClean="0"/>
              <a:t>12,7%</a:t>
            </a:r>
            <a:endParaRPr lang="ru-RU" sz="60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120727" y="101055"/>
            <a:ext cx="393048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  <a:defRPr/>
            </a:pPr>
            <a:r>
              <a:rPr lang="ru-RU" sz="4900" b="1" dirty="0" smtClean="0">
                <a:solidFill>
                  <a:srgbClr val="7030A0"/>
                </a:solidFill>
              </a:rPr>
              <a:t>ПРОБЛЕМЫ</a:t>
            </a:r>
            <a:endParaRPr lang="ru-RU" sz="4900" b="1" dirty="0">
              <a:solidFill>
                <a:srgbClr val="7030A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1520" y="1916832"/>
            <a:ext cx="4752528" cy="11441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  <a:defRPr/>
            </a:pPr>
            <a:r>
              <a:rPr lang="ru-RU" sz="7000" b="1" dirty="0" smtClean="0">
                <a:solidFill>
                  <a:srgbClr val="04617B"/>
                </a:solidFill>
              </a:rPr>
              <a:t>Небольшое количество </a:t>
            </a:r>
            <a:r>
              <a:rPr lang="ru-RU" sz="7000" b="1" dirty="0">
                <a:solidFill>
                  <a:srgbClr val="04617B"/>
                </a:solidFill>
              </a:rPr>
              <a:t>молодежи в </a:t>
            </a:r>
            <a:r>
              <a:rPr lang="ru-RU" sz="7000" b="1" dirty="0" smtClean="0">
                <a:solidFill>
                  <a:srgbClr val="04617B"/>
                </a:solidFill>
              </a:rPr>
              <a:t>ППО</a:t>
            </a:r>
            <a:endParaRPr lang="ru-RU" sz="7000" b="1" dirty="0">
              <a:solidFill>
                <a:srgbClr val="04617B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148064" y="4077072"/>
            <a:ext cx="3816424" cy="1512168"/>
          </a:xfrm>
          <a:prstGeom prst="rect">
            <a:avLst/>
          </a:prstGeom>
          <a:ln>
            <a:solidFill>
              <a:schemeClr val="tx1"/>
            </a:solidFill>
          </a:ln>
          <a:extLst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rgbClr val="04617B"/>
                </a:solidFill>
              </a:rPr>
              <a:t>Отсутствие опыта работы с молодежью в ППО</a:t>
            </a:r>
            <a:endParaRPr lang="ru-RU" sz="4000" b="1" dirty="0">
              <a:solidFill>
                <a:srgbClr val="04617B"/>
              </a:solidFill>
            </a:endParaRPr>
          </a:p>
        </p:txBody>
      </p:sp>
      <p:pic>
        <p:nvPicPr>
          <p:cNvPr id="10" name="Рисунок 9" descr="C:\Users\Марина\Saved Games\Desktop\2021\П Солнечнополянский пансионат СП отделение фото\IMG_11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3835956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3212976"/>
            <a:ext cx="4752528" cy="7481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  <a:defRPr/>
            </a:pPr>
            <a:r>
              <a:rPr lang="ru-RU" sz="3300" b="1" dirty="0">
                <a:solidFill>
                  <a:srgbClr val="04617B"/>
                </a:solidFill>
              </a:rPr>
              <a:t>Нехватка времени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1520" y="4077072"/>
            <a:ext cx="4782083" cy="1526133"/>
          </a:xfrm>
          <a:prstGeom prst="rect">
            <a:avLst/>
          </a:prstGeom>
          <a:ln>
            <a:solidFill>
              <a:schemeClr val="tx1"/>
            </a:solidFill>
          </a:ln>
          <a:extLst/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rgbClr val="04617B"/>
                </a:solidFill>
              </a:rPr>
              <a:t>Большая мобильность молодежи (рождение детей), смена работы, переезд и т.д.</a:t>
            </a:r>
            <a:endParaRPr lang="ru-RU" sz="4000" b="1" dirty="0">
              <a:solidFill>
                <a:srgbClr val="04617B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23528" y="5805264"/>
            <a:ext cx="8640960" cy="7481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ru-RU" sz="3300" b="1" dirty="0" smtClean="0">
                <a:solidFill>
                  <a:srgbClr val="04617B"/>
                </a:solidFill>
              </a:rPr>
              <a:t>Недостаточное внимание администрации к работе с молодежью</a:t>
            </a:r>
            <a:endParaRPr lang="ru-RU" sz="3300" b="1" dirty="0">
              <a:solidFill>
                <a:srgbClr val="046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476672"/>
            <a:ext cx="4392488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Что необходимо?</a:t>
            </a:r>
            <a:endParaRPr lang="ru-RU" b="1" dirty="0"/>
          </a:p>
        </p:txBody>
      </p:sp>
      <p:pic>
        <p:nvPicPr>
          <p:cNvPr id="2056" name="Picture 8" descr="http://www.lipetsk.ru/upload/iblock/4b3/4b3e4f7d4a12bea7c28d0905cb21be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0768"/>
            <a:ext cx="47525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7504" y="1700808"/>
            <a:ext cx="3672408" cy="2304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 smtClean="0"/>
              <a:t>Мотивировать </a:t>
            </a:r>
            <a:r>
              <a:rPr lang="ru-RU" sz="4400" b="1" dirty="0" smtClean="0"/>
              <a:t>Привлечь</a:t>
            </a:r>
          </a:p>
          <a:p>
            <a:pPr marL="0" indent="0">
              <a:buNone/>
            </a:pPr>
            <a:r>
              <a:rPr lang="ru-RU" sz="3600" b="1" dirty="0" smtClean="0"/>
              <a:t>ОБУЧИТЬ</a:t>
            </a:r>
          </a:p>
          <a:p>
            <a:pPr marL="0" indent="0">
              <a:buNone/>
            </a:pP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89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0905" y="404664"/>
            <a:ext cx="5803095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Ассоциация молодёжи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0793" y="1102506"/>
            <a:ext cx="8712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 целью активизации работы с молодежью 25.09.2013 постановлением Президиума Обкома Профсоюза создана Ассоциация молодежи, работающей в организациях и учреждениях социальной защиты и социального обслуживания </a:t>
            </a:r>
            <a:r>
              <a:rPr lang="ru-RU" sz="2800" b="1" dirty="0"/>
              <a:t>С</a:t>
            </a:r>
            <a:r>
              <a:rPr lang="ru-RU" sz="2800" b="1" dirty="0" smtClean="0"/>
              <a:t>амарской области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9040"/>
            <a:ext cx="6071942" cy="292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49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9384" y="404664"/>
            <a:ext cx="5544616" cy="1863080"/>
          </a:xfrm>
        </p:spPr>
        <p:txBody>
          <a:bodyPr>
            <a:noAutofit/>
          </a:bodyPr>
          <a:lstStyle/>
          <a:p>
            <a:r>
              <a:rPr lang="ru-RU" sz="2400" b="1" dirty="0"/>
              <a:t>КОНЦЕПЦИЯ </a:t>
            </a:r>
            <a:r>
              <a:rPr lang="ru-RU" sz="2400" b="1" dirty="0" smtClean="0"/>
              <a:t>МОЛОДЕЖНОЙ ПОЛИТИКИ ОБЩЕСТВЕННОЙ ОРГАНИЗАЦИИ «САМАРСКИЙ ОБЛАСТНОЙ ПРОФСОЮЗ РАБОТНИКОВ СОЦИАЛЬНОЙ ЗАЩИТЫ НАСЕЛЕНИЯ»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00" y="2636912"/>
            <a:ext cx="9144000" cy="2304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В целях укрепления системы профсоюзной работы с молодежью </a:t>
            </a:r>
            <a:r>
              <a:rPr lang="en-US" sz="2400" dirty="0" smtClean="0"/>
              <a:t>25</a:t>
            </a:r>
            <a:r>
              <a:rPr lang="ru-RU" sz="2400" dirty="0" smtClean="0"/>
              <a:t>.</a:t>
            </a:r>
            <a:r>
              <a:rPr lang="en-US" sz="2400" dirty="0" smtClean="0"/>
              <a:t>09</a:t>
            </a:r>
            <a:r>
              <a:rPr lang="ru-RU" sz="2400" dirty="0" smtClean="0"/>
              <a:t>.</a:t>
            </a:r>
            <a:r>
              <a:rPr lang="en-US" sz="2400" dirty="0" smtClean="0"/>
              <a:t>2019</a:t>
            </a:r>
            <a:r>
              <a:rPr lang="ru-RU" sz="2400" dirty="0" smtClean="0"/>
              <a:t> года </a:t>
            </a:r>
            <a:r>
              <a:rPr lang="ru-RU" sz="2400" b="1" dirty="0"/>
              <a:t>постановлением Президиума Обкома Профсоюза </a:t>
            </a:r>
            <a:r>
              <a:rPr lang="ru-RU" sz="2400" b="1" dirty="0" smtClean="0"/>
              <a:t> утверждена Концепция молодежной политики профсоюза соцзащиты </a:t>
            </a:r>
            <a:r>
              <a:rPr lang="ru-RU" sz="2400" b="1" dirty="0"/>
              <a:t>С</a:t>
            </a:r>
            <a:r>
              <a:rPr lang="ru-RU" sz="2400" b="1" dirty="0" smtClean="0"/>
              <a:t>амарской области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Концепция определила, что главной </a:t>
            </a:r>
            <a:r>
              <a:rPr lang="ru-RU" sz="2400" dirty="0"/>
              <a:t>целью молодежной политики Профсоюза является </a:t>
            </a:r>
            <a:r>
              <a:rPr lang="ru-RU" sz="2400" dirty="0" smtClean="0"/>
              <a:t>организация </a:t>
            </a:r>
            <a:r>
              <a:rPr lang="ru-RU" sz="2400" dirty="0"/>
              <a:t>деятельности первичных профсоюзных организаций по защите социально-трудовых прав молодежи, привлечение молодежи в ряды профсоюзов, подготовка резерва профсоюзных </a:t>
            </a:r>
            <a:r>
              <a:rPr lang="ru-RU" sz="2400" dirty="0" smtClean="0"/>
              <a:t>кадров</a:t>
            </a:r>
            <a:endParaRPr lang="ru-RU" sz="24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6093296"/>
            <a:ext cx="9151315" cy="764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b="1" dirty="0" smtClean="0"/>
              <a:t>ВАЖНО! </a:t>
            </a: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Охватить молодежной политикой каждого члена Профсоюза в возрасте до 35 лет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17023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4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Ассоциация молодежи:</a:t>
            </a:r>
            <a:br>
              <a:rPr lang="ru-RU" dirty="0" smtClean="0"/>
            </a:br>
            <a:r>
              <a:rPr lang="ru-RU" dirty="0" smtClean="0"/>
              <a:t>3 уровня взаимодействия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3557729"/>
              </p:ext>
            </p:extLst>
          </p:nvPr>
        </p:nvGraphicFramePr>
        <p:xfrm>
          <a:off x="467544" y="177281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873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3" y="-99392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88640"/>
            <a:ext cx="6084168" cy="1600908"/>
          </a:xfrm>
        </p:spPr>
        <p:txBody>
          <a:bodyPr>
            <a:normAutofit/>
          </a:bodyPr>
          <a:lstStyle/>
          <a:p>
            <a:r>
              <a:rPr lang="ru-RU" dirty="0" smtClean="0"/>
              <a:t>Областной </a:t>
            </a:r>
            <a:br>
              <a:rPr lang="ru-RU" dirty="0" smtClean="0"/>
            </a:br>
            <a:r>
              <a:rPr lang="ru-RU" dirty="0" smtClean="0"/>
              <a:t>Молодежный совет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215" y="2060848"/>
            <a:ext cx="8712968" cy="2736304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Председатель Областного молодежного совета -</a:t>
            </a:r>
            <a:r>
              <a:rPr lang="ru-RU" dirty="0" err="1" smtClean="0"/>
              <a:t>Некорыснова</a:t>
            </a:r>
            <a:r>
              <a:rPr lang="ru-RU" dirty="0" smtClean="0"/>
              <a:t> Юлия Александровна. В состав Областного молодежного совета входят представители 9 территориальных округов  - председатели территориальных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молодёжных советов,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представители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министерства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02" y="3573016"/>
            <a:ext cx="4154229" cy="311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21399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4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69273"/>
            <a:ext cx="6660232" cy="1055471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2 уровень - Территориальный молодежный совет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30963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ТМС </a:t>
            </a:r>
            <a:r>
              <a:rPr lang="ru-RU" dirty="0"/>
              <a:t>создаются на основе решения собрания молодых профсоюзных активистов - представителей от ППО каждого территориального округа при </a:t>
            </a:r>
            <a:r>
              <a:rPr lang="ru-RU" dirty="0" smtClean="0"/>
              <a:t>поддержке  территориального </a:t>
            </a:r>
            <a:r>
              <a:rPr lang="ru-RU" dirty="0"/>
              <a:t>отдела министерства </a:t>
            </a:r>
            <a:r>
              <a:rPr lang="ru-RU" dirty="0" smtClean="0"/>
              <a:t>или </a:t>
            </a:r>
            <a:r>
              <a:rPr lang="ru-RU" dirty="0"/>
              <a:t>при одной из ведущих организаций (учреждений) социальной защиты и социального обслуживания на территории </a:t>
            </a:r>
            <a:r>
              <a:rPr lang="ru-RU" dirty="0" smtClean="0"/>
              <a:t>округа</a:t>
            </a:r>
          </a:p>
          <a:p>
            <a:pPr marL="0" indent="0">
              <a:buNone/>
            </a:pPr>
            <a:r>
              <a:rPr lang="ru-RU" dirty="0"/>
              <a:t>Сейчас в области действуют 9 </a:t>
            </a:r>
            <a:r>
              <a:rPr lang="ru-RU" dirty="0" smtClean="0"/>
              <a:t>территориальных молодёжных </a:t>
            </a:r>
            <a:r>
              <a:rPr lang="ru-RU" dirty="0"/>
              <a:t>советов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19128"/>
            <a:ext cx="5108548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" y="4063755"/>
            <a:ext cx="4032448" cy="279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52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1101</Words>
  <Application>Microsoft Office PowerPoint</Application>
  <PresentationFormat>Экран (4:3)</PresentationFormat>
  <Paragraphs>118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3_Поток</vt:lpstr>
      <vt:lpstr>ПРОФСОЮЗНАЯ МОЛОДЁЖЬ:        работаем, отдыхаем,         креативим</vt:lpstr>
      <vt:lpstr>Численность молодежи в ППО  (на 01.01.2022)</vt:lpstr>
      <vt:lpstr>12,7%</vt:lpstr>
      <vt:lpstr>Что необходимо?</vt:lpstr>
      <vt:lpstr>Ассоциация молодёжи</vt:lpstr>
      <vt:lpstr>КОНЦЕПЦИЯ МОЛОДЕЖНОЙ ПОЛИТИКИ ОБЩЕСТВЕННОЙ ОРГАНИЗАЦИИ «САМАРСКИЙ ОБЛАСТНОЙ ПРОФСОЮЗ РАБОТНИКОВ СОЦИАЛЬНОЙ ЗАЩИТЫ НАСЕЛЕНИЯ»</vt:lpstr>
      <vt:lpstr>Ассоциация молодежи: 3 уровня взаимодействия</vt:lpstr>
      <vt:lpstr>Областной  Молодежный совет</vt:lpstr>
      <vt:lpstr>2 уровень - Территориальный молодежный совет</vt:lpstr>
      <vt:lpstr>3 уровень:  молодежный совет ППО</vt:lpstr>
      <vt:lpstr>Ассоциация  молодёжи</vt:lpstr>
      <vt:lpstr>Ассоциация  молодёжи</vt:lpstr>
      <vt:lpstr>К чему мы стремимся?</vt:lpstr>
      <vt:lpstr>Коллективный договор</vt:lpstr>
      <vt:lpstr>Наставничество</vt:lpstr>
      <vt:lpstr>Наставничество</vt:lpstr>
      <vt:lpstr>Обучение</vt:lpstr>
      <vt:lpstr>ОНЛАЙН Молодежные конкурсы</vt:lpstr>
      <vt:lpstr>Областной конкурс ОО «СОПРСЗН»  «Молодой профсоюзный лидер - 2021»</vt:lpstr>
      <vt:lpstr>Участие в региональных, окружных и всероссийских мероприятиях</vt:lpstr>
      <vt:lpstr>Информирование</vt:lpstr>
      <vt:lpstr>За молодежью будущее! Дерзайте!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Марина</cp:lastModifiedBy>
  <cp:revision>58</cp:revision>
  <cp:lastPrinted>2022-07-08T10:38:13Z</cp:lastPrinted>
  <dcterms:created xsi:type="dcterms:W3CDTF">2022-07-08T07:09:32Z</dcterms:created>
  <dcterms:modified xsi:type="dcterms:W3CDTF">2022-08-19T03:12:22Z</dcterms:modified>
</cp:coreProperties>
</file>